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22" r:id="rId5"/>
    <p:sldId id="324" r:id="rId6"/>
    <p:sldId id="325" r:id="rId7"/>
    <p:sldId id="326" r:id="rId8"/>
    <p:sldId id="327" r:id="rId9"/>
    <p:sldId id="329" r:id="rId10"/>
    <p:sldId id="328" r:id="rId11"/>
    <p:sldId id="31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896" y="48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3A0653-452B-4350-B92B-F2A18200EFD8}" type="doc">
      <dgm:prSet loTypeId="urn:microsoft.com/office/officeart/2005/8/layout/cycle3" loCatId="cycle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CFF070E-0330-4189-BC25-07B071844104}">
      <dgm:prSet custT="1"/>
      <dgm:spPr>
        <a:solidFill>
          <a:srgbClr val="92D050"/>
        </a:solidFill>
      </dgm:spPr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Development, Energy Use Patterns, and Right to Develop</a:t>
          </a:r>
        </a:p>
      </dgm:t>
    </dgm:pt>
    <dgm:pt modelId="{BC340E9D-EFA8-47F8-A968-26A6A7A2F023}" type="parTrans" cxnId="{92F20E1E-481E-4581-ACFD-71AA8F9E7292}">
      <dgm:prSet/>
      <dgm:spPr/>
      <dgm:t>
        <a:bodyPr/>
        <a:lstStyle/>
        <a:p>
          <a:endParaRPr lang="en-US"/>
        </a:p>
      </dgm:t>
    </dgm:pt>
    <dgm:pt modelId="{484DC02E-55E5-461C-AF34-31D57F0109B7}" type="sibTrans" cxnId="{92F20E1E-481E-4581-ACFD-71AA8F9E7292}">
      <dgm:prSet/>
      <dgm:spPr/>
      <dgm:t>
        <a:bodyPr/>
        <a:lstStyle/>
        <a:p>
          <a:endParaRPr lang="en-US" sz="1600"/>
        </a:p>
      </dgm:t>
    </dgm:pt>
    <dgm:pt modelId="{E7D3FA51-A4E0-4065-B610-E3AAC2AFEA60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Development as a driver of resilience &amp; improved lifestyles</a:t>
          </a:r>
          <a:endParaRPr lang="en-US" sz="1600" dirty="0">
            <a:solidFill>
              <a:schemeClr val="tx1"/>
            </a:solidFill>
          </a:endParaRPr>
        </a:p>
      </dgm:t>
    </dgm:pt>
    <dgm:pt modelId="{224B376E-59AC-41A4-BA71-7BF105BC20D6}" type="parTrans" cxnId="{F53CEBDD-B817-44F1-9FC5-8670F2B5FB4C}">
      <dgm:prSet/>
      <dgm:spPr/>
      <dgm:t>
        <a:bodyPr/>
        <a:lstStyle/>
        <a:p>
          <a:endParaRPr lang="en-US"/>
        </a:p>
      </dgm:t>
    </dgm:pt>
    <dgm:pt modelId="{47C4262E-4686-49FE-BD2C-E17D34E4F262}" type="sibTrans" cxnId="{F53CEBDD-B817-44F1-9FC5-8670F2B5FB4C}">
      <dgm:prSet/>
      <dgm:spPr/>
      <dgm:t>
        <a:bodyPr/>
        <a:lstStyle/>
        <a:p>
          <a:endParaRPr lang="en-US"/>
        </a:p>
      </dgm:t>
    </dgm:pt>
    <dgm:pt modelId="{6CA22E45-06FC-4E5F-B909-AECC25E2644D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Equity &amp; Justice: Pattern of Growth and Energy Usage</a:t>
          </a:r>
          <a:endParaRPr lang="en-US" sz="1600" dirty="0">
            <a:solidFill>
              <a:schemeClr val="tx1"/>
            </a:solidFill>
          </a:endParaRPr>
        </a:p>
      </dgm:t>
    </dgm:pt>
    <dgm:pt modelId="{EF8D9603-8B0D-4181-A363-DEB91965C289}" type="parTrans" cxnId="{0B44C1B5-5C48-40A9-8C20-85668AE2FBEF}">
      <dgm:prSet/>
      <dgm:spPr/>
      <dgm:t>
        <a:bodyPr/>
        <a:lstStyle/>
        <a:p>
          <a:endParaRPr lang="en-US"/>
        </a:p>
      </dgm:t>
    </dgm:pt>
    <dgm:pt modelId="{1CF4DFA1-4030-40F1-A34E-F8C1AD55FDA0}" type="sibTrans" cxnId="{0B44C1B5-5C48-40A9-8C20-85668AE2FBEF}">
      <dgm:prSet/>
      <dgm:spPr/>
      <dgm:t>
        <a:bodyPr/>
        <a:lstStyle/>
        <a:p>
          <a:endParaRPr lang="en-US"/>
        </a:p>
      </dgm:t>
    </dgm:pt>
    <dgm:pt modelId="{47C8CC2B-7F42-4BC2-88A6-164B993A878F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No Equitable acceleration without CBDR&amp;RC</a:t>
          </a:r>
          <a:endParaRPr lang="en-US" sz="1600" dirty="0">
            <a:solidFill>
              <a:schemeClr val="tx1"/>
            </a:solidFill>
          </a:endParaRPr>
        </a:p>
      </dgm:t>
    </dgm:pt>
    <dgm:pt modelId="{88A6A83D-C44C-437D-9A4E-83301A71DFE3}" type="parTrans" cxnId="{C937550B-5257-4E9D-B262-EF141DFEE55F}">
      <dgm:prSet/>
      <dgm:spPr/>
      <dgm:t>
        <a:bodyPr/>
        <a:lstStyle/>
        <a:p>
          <a:endParaRPr lang="en-US"/>
        </a:p>
      </dgm:t>
    </dgm:pt>
    <dgm:pt modelId="{E22D364A-B62B-4018-8F80-A621BA0D89C0}" type="sibTrans" cxnId="{C937550B-5257-4E9D-B262-EF141DFEE55F}">
      <dgm:prSet/>
      <dgm:spPr/>
      <dgm:t>
        <a:bodyPr/>
        <a:lstStyle/>
        <a:p>
          <a:endParaRPr lang="en-US"/>
        </a:p>
      </dgm:t>
    </dgm:pt>
    <dgm:pt modelId="{17FADB79-31DE-47FE-BA84-5172A27EA68A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Leaving no one behind </a:t>
          </a:r>
          <a:r>
            <a:rPr lang="en-US" sz="1600" dirty="0">
              <a:solidFill>
                <a:schemeClr val="tx1"/>
              </a:solidFill>
            </a:rPr>
            <a:t>– e.g. coal regions: alternative livelihoods, re-skilling; MSMEs</a:t>
          </a:r>
        </a:p>
      </dgm:t>
    </dgm:pt>
    <dgm:pt modelId="{B9FE5BBA-FABE-4658-806F-17B70F359811}" type="parTrans" cxnId="{DFACA8AE-8600-4E2D-B15D-506E0FBB0CB2}">
      <dgm:prSet/>
      <dgm:spPr/>
      <dgm:t>
        <a:bodyPr/>
        <a:lstStyle/>
        <a:p>
          <a:endParaRPr lang="en-US"/>
        </a:p>
      </dgm:t>
    </dgm:pt>
    <dgm:pt modelId="{D1168A1F-C906-45A4-91F3-FC37709F3CDA}" type="sibTrans" cxnId="{DFACA8AE-8600-4E2D-B15D-506E0FBB0CB2}">
      <dgm:prSet/>
      <dgm:spPr/>
      <dgm:t>
        <a:bodyPr/>
        <a:lstStyle/>
        <a:p>
          <a:endParaRPr lang="en-US"/>
        </a:p>
      </dgm:t>
    </dgm:pt>
    <dgm:pt modelId="{8AC73C1A-05CF-4CB1-8446-9E0F0BD211AA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Maintaining Macro-economic Stability </a:t>
          </a:r>
          <a:endParaRPr lang="en-US" sz="1600" dirty="0">
            <a:solidFill>
              <a:schemeClr val="tx1"/>
            </a:solidFill>
          </a:endParaRPr>
        </a:p>
      </dgm:t>
    </dgm:pt>
    <dgm:pt modelId="{D125C167-197F-4766-A0E8-6A79476E8B6F}" type="parTrans" cxnId="{72CA8575-C947-4F53-A74C-2BD5FDD54516}">
      <dgm:prSet/>
      <dgm:spPr/>
      <dgm:t>
        <a:bodyPr/>
        <a:lstStyle/>
        <a:p>
          <a:endParaRPr lang="en-US"/>
        </a:p>
      </dgm:t>
    </dgm:pt>
    <dgm:pt modelId="{0536CEDD-AE01-4A7A-9521-BF78879135D3}" type="sibTrans" cxnId="{72CA8575-C947-4F53-A74C-2BD5FDD54516}">
      <dgm:prSet/>
      <dgm:spPr/>
      <dgm:t>
        <a:bodyPr/>
        <a:lstStyle/>
        <a:p>
          <a:endParaRPr lang="en-US"/>
        </a:p>
      </dgm:t>
    </dgm:pt>
    <dgm:pt modelId="{6EBA7047-FFA3-4587-8536-C855E61F02F0}">
      <dgm:prSet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</a:rPr>
            <a:t>Revenues from Coal and Railway Freight for states like Jharkhand</a:t>
          </a:r>
        </a:p>
      </dgm:t>
    </dgm:pt>
    <dgm:pt modelId="{6B29A585-CEFC-4722-B08A-189761913376}" type="parTrans" cxnId="{5E812419-AA21-43DD-B886-F11261FB29AA}">
      <dgm:prSet/>
      <dgm:spPr/>
      <dgm:t>
        <a:bodyPr/>
        <a:lstStyle/>
        <a:p>
          <a:endParaRPr lang="en-US"/>
        </a:p>
      </dgm:t>
    </dgm:pt>
    <dgm:pt modelId="{76DE40F7-0D7B-4C8E-BFAD-548983D515B5}" type="sibTrans" cxnId="{5E812419-AA21-43DD-B886-F11261FB29AA}">
      <dgm:prSet/>
      <dgm:spPr/>
      <dgm:t>
        <a:bodyPr/>
        <a:lstStyle/>
        <a:p>
          <a:endParaRPr lang="en-US"/>
        </a:p>
      </dgm:t>
    </dgm:pt>
    <dgm:pt modelId="{6EC64170-70B1-4533-89A0-3ECA0FB23E93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Low cost of capital and upfront finance</a:t>
          </a:r>
          <a:endParaRPr lang="en-US" sz="1600" dirty="0">
            <a:solidFill>
              <a:schemeClr val="tx1"/>
            </a:solidFill>
          </a:endParaRPr>
        </a:p>
      </dgm:t>
    </dgm:pt>
    <dgm:pt modelId="{2FD90AC7-B328-42E0-9D84-18744DE6EEF8}" type="parTrans" cxnId="{7828748F-3E89-4130-A736-65818C94931B}">
      <dgm:prSet/>
      <dgm:spPr/>
      <dgm:t>
        <a:bodyPr/>
        <a:lstStyle/>
        <a:p>
          <a:endParaRPr lang="en-US"/>
        </a:p>
      </dgm:t>
    </dgm:pt>
    <dgm:pt modelId="{5CE9A159-EFDC-4858-8E35-ACDCD0C25457}" type="sibTrans" cxnId="{7828748F-3E89-4130-A736-65818C94931B}">
      <dgm:prSet/>
      <dgm:spPr/>
      <dgm:t>
        <a:bodyPr/>
        <a:lstStyle/>
        <a:p>
          <a:endParaRPr lang="en-US"/>
        </a:p>
      </dgm:t>
    </dgm:pt>
    <dgm:pt modelId="{AAC4BDB8-36C4-490F-8839-7A36E34D4154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Technological capability:</a:t>
          </a:r>
          <a:r>
            <a:rPr lang="en-US" sz="1600" dirty="0">
              <a:solidFill>
                <a:schemeClr val="tx1"/>
              </a:solidFill>
            </a:rPr>
            <a:t> Adaptation of technologies to suitable scales (e.g. Small Scale Steel)</a:t>
          </a:r>
        </a:p>
      </dgm:t>
    </dgm:pt>
    <dgm:pt modelId="{F5594E9E-B2FE-4136-A66F-9793A9BF9C72}" type="parTrans" cxnId="{866A8E7B-DBA6-4A6F-90E2-6CE09FBB3925}">
      <dgm:prSet/>
      <dgm:spPr/>
      <dgm:t>
        <a:bodyPr/>
        <a:lstStyle/>
        <a:p>
          <a:endParaRPr lang="en-US"/>
        </a:p>
      </dgm:t>
    </dgm:pt>
    <dgm:pt modelId="{4331CDEE-F2DC-48A3-8D00-09E345B937D7}" type="sibTrans" cxnId="{866A8E7B-DBA6-4A6F-90E2-6CE09FBB3925}">
      <dgm:prSet/>
      <dgm:spPr/>
      <dgm:t>
        <a:bodyPr/>
        <a:lstStyle/>
        <a:p>
          <a:endParaRPr lang="en-US"/>
        </a:p>
      </dgm:t>
    </dgm:pt>
    <dgm:pt modelId="{6F2B896E-AAC8-4554-A185-5C91D105BB5E}">
      <dgm:prSet custT="1"/>
      <dgm:spPr/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Enabling Redistributive Policies for Resilience</a:t>
          </a:r>
          <a:endParaRPr lang="en-US" sz="1600" dirty="0">
            <a:solidFill>
              <a:schemeClr val="tx1"/>
            </a:solidFill>
          </a:endParaRPr>
        </a:p>
      </dgm:t>
    </dgm:pt>
    <dgm:pt modelId="{634D6C09-EAB5-4BDF-B822-C02C28FDB30A}" type="parTrans" cxnId="{046B1D94-A21A-4D6B-93E5-7580B7FBBE0D}">
      <dgm:prSet/>
      <dgm:spPr/>
      <dgm:t>
        <a:bodyPr/>
        <a:lstStyle/>
        <a:p>
          <a:endParaRPr lang="en-US"/>
        </a:p>
      </dgm:t>
    </dgm:pt>
    <dgm:pt modelId="{1C59984E-83CC-439D-91F0-E434571E4B4D}" type="sibTrans" cxnId="{046B1D94-A21A-4D6B-93E5-7580B7FBBE0D}">
      <dgm:prSet/>
      <dgm:spPr/>
      <dgm:t>
        <a:bodyPr/>
        <a:lstStyle/>
        <a:p>
          <a:endParaRPr lang="en-US"/>
        </a:p>
      </dgm:t>
    </dgm:pt>
    <dgm:pt modelId="{FFA2DB51-8678-46B6-BBED-182636497288}" type="pres">
      <dgm:prSet presAssocID="{F63A0653-452B-4350-B92B-F2A18200EFD8}" presName="Name0" presStyleCnt="0">
        <dgm:presLayoutVars>
          <dgm:dir/>
          <dgm:resizeHandles val="exact"/>
        </dgm:presLayoutVars>
      </dgm:prSet>
      <dgm:spPr/>
    </dgm:pt>
    <dgm:pt modelId="{4C8B7D51-FCF2-43C3-B7EB-13B9575AA15F}" type="pres">
      <dgm:prSet presAssocID="{F63A0653-452B-4350-B92B-F2A18200EFD8}" presName="cycle" presStyleCnt="0"/>
      <dgm:spPr/>
    </dgm:pt>
    <dgm:pt modelId="{C81D0743-2CD0-47F3-83E6-85393620076C}" type="pres">
      <dgm:prSet presAssocID="{ECFF070E-0330-4189-BC25-07B071844104}" presName="nodeFirstNode" presStyleLbl="node1" presStyleIdx="0" presStyleCnt="7" custScaleX="137894">
        <dgm:presLayoutVars>
          <dgm:bulletEnabled val="1"/>
        </dgm:presLayoutVars>
      </dgm:prSet>
      <dgm:spPr/>
    </dgm:pt>
    <dgm:pt modelId="{F4A92A6B-4E66-4F07-B626-ED2FB203A0A8}" type="pres">
      <dgm:prSet presAssocID="{484DC02E-55E5-461C-AF34-31D57F0109B7}" presName="sibTransFirstNode" presStyleLbl="bgShp" presStyleIdx="0" presStyleCnt="1" custScaleX="137894"/>
      <dgm:spPr/>
    </dgm:pt>
    <dgm:pt modelId="{DD98BA2A-7AB7-479B-9D8E-E83A2D040BD3}" type="pres">
      <dgm:prSet presAssocID="{E7D3FA51-A4E0-4065-B610-E3AAC2AFEA60}" presName="nodeFollowingNodes" presStyleLbl="node1" presStyleIdx="1" presStyleCnt="7" custScaleX="137894" custRadScaleRad="133588" custRadScaleInc="15285">
        <dgm:presLayoutVars>
          <dgm:bulletEnabled val="1"/>
        </dgm:presLayoutVars>
      </dgm:prSet>
      <dgm:spPr/>
    </dgm:pt>
    <dgm:pt modelId="{E07AE761-9581-4ECE-8A2D-8A76353D850E}" type="pres">
      <dgm:prSet presAssocID="{6CA22E45-06FC-4E5F-B909-AECC25E2644D}" presName="nodeFollowingNodes" presStyleLbl="node1" presStyleIdx="2" presStyleCnt="7" custScaleX="172473" custScaleY="314945" custRadScaleRad="146601" custRadScaleInc="-10361">
        <dgm:presLayoutVars>
          <dgm:bulletEnabled val="1"/>
        </dgm:presLayoutVars>
      </dgm:prSet>
      <dgm:spPr/>
    </dgm:pt>
    <dgm:pt modelId="{47563DD5-D52F-49C3-B39B-2E2FFD306512}" type="pres">
      <dgm:prSet presAssocID="{8AC73C1A-05CF-4CB1-8446-9E0F0BD211AA}" presName="nodeFollowingNodes" presStyleLbl="node1" presStyleIdx="3" presStyleCnt="7" custScaleX="171627" custScaleY="174233" custRadScaleRad="79688" custRadScaleInc="53414">
        <dgm:presLayoutVars>
          <dgm:bulletEnabled val="1"/>
        </dgm:presLayoutVars>
      </dgm:prSet>
      <dgm:spPr/>
    </dgm:pt>
    <dgm:pt modelId="{5857F1FE-8B8F-4B58-87FA-CBC412932762}" type="pres">
      <dgm:prSet presAssocID="{6EC64170-70B1-4533-89A0-3ECA0FB23E93}" presName="nodeFollowingNodes" presStyleLbl="node1" presStyleIdx="4" presStyleCnt="7" custScaleX="137894" custRadScaleRad="152739" custRadScaleInc="84427">
        <dgm:presLayoutVars>
          <dgm:bulletEnabled val="1"/>
        </dgm:presLayoutVars>
      </dgm:prSet>
      <dgm:spPr/>
    </dgm:pt>
    <dgm:pt modelId="{B4338E21-6048-4F5A-A493-0159191EA979}" type="pres">
      <dgm:prSet presAssocID="{AAC4BDB8-36C4-490F-8839-7A36E34D4154}" presName="nodeFollowingNodes" presStyleLbl="node1" presStyleIdx="5" presStyleCnt="7" custScaleX="186157" custScaleY="121241" custRadScaleRad="150188" custRadScaleInc="30784">
        <dgm:presLayoutVars>
          <dgm:bulletEnabled val="1"/>
        </dgm:presLayoutVars>
      </dgm:prSet>
      <dgm:spPr/>
    </dgm:pt>
    <dgm:pt modelId="{CE7F8EAE-7B03-458D-BEF9-53CEBC99F626}" type="pres">
      <dgm:prSet presAssocID="{6F2B896E-AAC8-4554-A185-5C91D105BB5E}" presName="nodeFollowingNodes" presStyleLbl="node1" presStyleIdx="6" presStyleCnt="7" custScaleX="137894" custRadScaleRad="148552" custRadScaleInc="-29695">
        <dgm:presLayoutVars>
          <dgm:bulletEnabled val="1"/>
        </dgm:presLayoutVars>
      </dgm:prSet>
      <dgm:spPr/>
    </dgm:pt>
  </dgm:ptLst>
  <dgm:cxnLst>
    <dgm:cxn modelId="{C937550B-5257-4E9D-B262-EF141DFEE55F}" srcId="{6CA22E45-06FC-4E5F-B909-AECC25E2644D}" destId="{47C8CC2B-7F42-4BC2-88A6-164B993A878F}" srcOrd="0" destOrd="0" parTransId="{88A6A83D-C44C-437D-9A4E-83301A71DFE3}" sibTransId="{E22D364A-B62B-4018-8F80-A621BA0D89C0}"/>
    <dgm:cxn modelId="{5E812419-AA21-43DD-B886-F11261FB29AA}" srcId="{8AC73C1A-05CF-4CB1-8446-9E0F0BD211AA}" destId="{6EBA7047-FFA3-4587-8536-C855E61F02F0}" srcOrd="0" destOrd="0" parTransId="{6B29A585-CEFC-4722-B08A-189761913376}" sibTransId="{76DE40F7-0D7B-4C8E-BFAD-548983D515B5}"/>
    <dgm:cxn modelId="{92F20E1E-481E-4581-ACFD-71AA8F9E7292}" srcId="{F63A0653-452B-4350-B92B-F2A18200EFD8}" destId="{ECFF070E-0330-4189-BC25-07B071844104}" srcOrd="0" destOrd="0" parTransId="{BC340E9D-EFA8-47F8-A968-26A6A7A2F023}" sibTransId="{484DC02E-55E5-461C-AF34-31D57F0109B7}"/>
    <dgm:cxn modelId="{CD9F2F5B-13CB-467E-B1A9-4FE6CA598400}" type="presOf" srcId="{6CA22E45-06FC-4E5F-B909-AECC25E2644D}" destId="{E07AE761-9581-4ECE-8A2D-8A76353D850E}" srcOrd="0" destOrd="0" presId="urn:microsoft.com/office/officeart/2005/8/layout/cycle3"/>
    <dgm:cxn modelId="{50D5A145-AFA4-4D99-96E4-2ED314DB1409}" type="presOf" srcId="{ECFF070E-0330-4189-BC25-07B071844104}" destId="{C81D0743-2CD0-47F3-83E6-85393620076C}" srcOrd="0" destOrd="0" presId="urn:microsoft.com/office/officeart/2005/8/layout/cycle3"/>
    <dgm:cxn modelId="{2138926A-4D47-4527-B361-079E8273DA39}" type="presOf" srcId="{6EC64170-70B1-4533-89A0-3ECA0FB23E93}" destId="{5857F1FE-8B8F-4B58-87FA-CBC412932762}" srcOrd="0" destOrd="0" presId="urn:microsoft.com/office/officeart/2005/8/layout/cycle3"/>
    <dgm:cxn modelId="{2C71984C-CA83-4F82-881A-66404DF27336}" type="presOf" srcId="{17FADB79-31DE-47FE-BA84-5172A27EA68A}" destId="{E07AE761-9581-4ECE-8A2D-8A76353D850E}" srcOrd="0" destOrd="2" presId="urn:microsoft.com/office/officeart/2005/8/layout/cycle3"/>
    <dgm:cxn modelId="{72CA8575-C947-4F53-A74C-2BD5FDD54516}" srcId="{F63A0653-452B-4350-B92B-F2A18200EFD8}" destId="{8AC73C1A-05CF-4CB1-8446-9E0F0BD211AA}" srcOrd="3" destOrd="0" parTransId="{D125C167-197F-4766-A0E8-6A79476E8B6F}" sibTransId="{0536CEDD-AE01-4A7A-9521-BF78879135D3}"/>
    <dgm:cxn modelId="{866A8E7B-DBA6-4A6F-90E2-6CE09FBB3925}" srcId="{F63A0653-452B-4350-B92B-F2A18200EFD8}" destId="{AAC4BDB8-36C4-490F-8839-7A36E34D4154}" srcOrd="5" destOrd="0" parTransId="{F5594E9E-B2FE-4136-A66F-9793A9BF9C72}" sibTransId="{4331CDEE-F2DC-48A3-8D00-09E345B937D7}"/>
    <dgm:cxn modelId="{7828748F-3E89-4130-A736-65818C94931B}" srcId="{F63A0653-452B-4350-B92B-F2A18200EFD8}" destId="{6EC64170-70B1-4533-89A0-3ECA0FB23E93}" srcOrd="4" destOrd="0" parTransId="{2FD90AC7-B328-42E0-9D84-18744DE6EEF8}" sibTransId="{5CE9A159-EFDC-4858-8E35-ACDCD0C25457}"/>
    <dgm:cxn modelId="{046B1D94-A21A-4D6B-93E5-7580B7FBBE0D}" srcId="{F63A0653-452B-4350-B92B-F2A18200EFD8}" destId="{6F2B896E-AAC8-4554-A185-5C91D105BB5E}" srcOrd="6" destOrd="0" parTransId="{634D6C09-EAB5-4BDF-B822-C02C28FDB30A}" sibTransId="{1C59984E-83CC-439D-91F0-E434571E4B4D}"/>
    <dgm:cxn modelId="{2B7E719B-1F95-4CAE-88AE-A648C0BAB436}" type="presOf" srcId="{E7D3FA51-A4E0-4065-B610-E3AAC2AFEA60}" destId="{DD98BA2A-7AB7-479B-9D8E-E83A2D040BD3}" srcOrd="0" destOrd="0" presId="urn:microsoft.com/office/officeart/2005/8/layout/cycle3"/>
    <dgm:cxn modelId="{0CD041A3-AEB1-402B-9017-407A2533D403}" type="presOf" srcId="{6F2B896E-AAC8-4554-A185-5C91D105BB5E}" destId="{CE7F8EAE-7B03-458D-BEF9-53CEBC99F626}" srcOrd="0" destOrd="0" presId="urn:microsoft.com/office/officeart/2005/8/layout/cycle3"/>
    <dgm:cxn modelId="{651FBDA3-04F9-46B8-BFB6-0E7BCE3E98F1}" type="presOf" srcId="{6EBA7047-FFA3-4587-8536-C855E61F02F0}" destId="{47563DD5-D52F-49C3-B39B-2E2FFD306512}" srcOrd="0" destOrd="1" presId="urn:microsoft.com/office/officeart/2005/8/layout/cycle3"/>
    <dgm:cxn modelId="{DFACA8AE-8600-4E2D-B15D-506E0FBB0CB2}" srcId="{6CA22E45-06FC-4E5F-B909-AECC25E2644D}" destId="{17FADB79-31DE-47FE-BA84-5172A27EA68A}" srcOrd="1" destOrd="0" parTransId="{B9FE5BBA-FABE-4658-806F-17B70F359811}" sibTransId="{D1168A1F-C906-45A4-91F3-FC37709F3CDA}"/>
    <dgm:cxn modelId="{0B44C1B5-5C48-40A9-8C20-85668AE2FBEF}" srcId="{F63A0653-452B-4350-B92B-F2A18200EFD8}" destId="{6CA22E45-06FC-4E5F-B909-AECC25E2644D}" srcOrd="2" destOrd="0" parTransId="{EF8D9603-8B0D-4181-A363-DEB91965C289}" sibTransId="{1CF4DFA1-4030-40F1-A34E-F8C1AD55FDA0}"/>
    <dgm:cxn modelId="{5DB60ABC-5EB0-40D8-A0C5-B7E2AD5B015D}" type="presOf" srcId="{AAC4BDB8-36C4-490F-8839-7A36E34D4154}" destId="{B4338E21-6048-4F5A-A493-0159191EA979}" srcOrd="0" destOrd="0" presId="urn:microsoft.com/office/officeart/2005/8/layout/cycle3"/>
    <dgm:cxn modelId="{9B19D7CC-AD90-4905-BD82-B6B89A39C859}" type="presOf" srcId="{47C8CC2B-7F42-4BC2-88A6-164B993A878F}" destId="{E07AE761-9581-4ECE-8A2D-8A76353D850E}" srcOrd="0" destOrd="1" presId="urn:microsoft.com/office/officeart/2005/8/layout/cycle3"/>
    <dgm:cxn modelId="{F53CEBDD-B817-44F1-9FC5-8670F2B5FB4C}" srcId="{F63A0653-452B-4350-B92B-F2A18200EFD8}" destId="{E7D3FA51-A4E0-4065-B610-E3AAC2AFEA60}" srcOrd="1" destOrd="0" parTransId="{224B376E-59AC-41A4-BA71-7BF105BC20D6}" sibTransId="{47C4262E-4686-49FE-BD2C-E17D34E4F262}"/>
    <dgm:cxn modelId="{56C8DEDF-2297-486D-B47D-51401AEBA172}" type="presOf" srcId="{484DC02E-55E5-461C-AF34-31D57F0109B7}" destId="{F4A92A6B-4E66-4F07-B626-ED2FB203A0A8}" srcOrd="0" destOrd="0" presId="urn:microsoft.com/office/officeart/2005/8/layout/cycle3"/>
    <dgm:cxn modelId="{784E20E7-AC1A-4DF7-A338-4C8636223238}" type="presOf" srcId="{F63A0653-452B-4350-B92B-F2A18200EFD8}" destId="{FFA2DB51-8678-46B6-BBED-182636497288}" srcOrd="0" destOrd="0" presId="urn:microsoft.com/office/officeart/2005/8/layout/cycle3"/>
    <dgm:cxn modelId="{468CF7FF-5211-43D0-9B8D-2F2A9F2FA4FD}" type="presOf" srcId="{8AC73C1A-05CF-4CB1-8446-9E0F0BD211AA}" destId="{47563DD5-D52F-49C3-B39B-2E2FFD306512}" srcOrd="0" destOrd="0" presId="urn:microsoft.com/office/officeart/2005/8/layout/cycle3"/>
    <dgm:cxn modelId="{402CE6D1-BD7E-46EE-8217-F2263245E9B3}" type="presParOf" srcId="{FFA2DB51-8678-46B6-BBED-182636497288}" destId="{4C8B7D51-FCF2-43C3-B7EB-13B9575AA15F}" srcOrd="0" destOrd="0" presId="urn:microsoft.com/office/officeart/2005/8/layout/cycle3"/>
    <dgm:cxn modelId="{0F844CAA-C70A-41CF-AE2A-970816E1F31C}" type="presParOf" srcId="{4C8B7D51-FCF2-43C3-B7EB-13B9575AA15F}" destId="{C81D0743-2CD0-47F3-83E6-85393620076C}" srcOrd="0" destOrd="0" presId="urn:microsoft.com/office/officeart/2005/8/layout/cycle3"/>
    <dgm:cxn modelId="{B9990F1F-05C8-4B0C-91A7-94994A69E532}" type="presParOf" srcId="{4C8B7D51-FCF2-43C3-B7EB-13B9575AA15F}" destId="{F4A92A6B-4E66-4F07-B626-ED2FB203A0A8}" srcOrd="1" destOrd="0" presId="urn:microsoft.com/office/officeart/2005/8/layout/cycle3"/>
    <dgm:cxn modelId="{14BCDDE7-47CB-4802-B190-E90D92ACD6F2}" type="presParOf" srcId="{4C8B7D51-FCF2-43C3-B7EB-13B9575AA15F}" destId="{DD98BA2A-7AB7-479B-9D8E-E83A2D040BD3}" srcOrd="2" destOrd="0" presId="urn:microsoft.com/office/officeart/2005/8/layout/cycle3"/>
    <dgm:cxn modelId="{23AA1EEB-FD88-4A18-9F94-7A8028D07976}" type="presParOf" srcId="{4C8B7D51-FCF2-43C3-B7EB-13B9575AA15F}" destId="{E07AE761-9581-4ECE-8A2D-8A76353D850E}" srcOrd="3" destOrd="0" presId="urn:microsoft.com/office/officeart/2005/8/layout/cycle3"/>
    <dgm:cxn modelId="{0D6D1F8C-B8F9-45EC-80C3-E260A803C46A}" type="presParOf" srcId="{4C8B7D51-FCF2-43C3-B7EB-13B9575AA15F}" destId="{47563DD5-D52F-49C3-B39B-2E2FFD306512}" srcOrd="4" destOrd="0" presId="urn:microsoft.com/office/officeart/2005/8/layout/cycle3"/>
    <dgm:cxn modelId="{7981946C-569D-437B-A674-429040ED1C57}" type="presParOf" srcId="{4C8B7D51-FCF2-43C3-B7EB-13B9575AA15F}" destId="{5857F1FE-8B8F-4B58-87FA-CBC412932762}" srcOrd="5" destOrd="0" presId="urn:microsoft.com/office/officeart/2005/8/layout/cycle3"/>
    <dgm:cxn modelId="{83326CC7-6AFC-40DE-8F89-8223C560EDB7}" type="presParOf" srcId="{4C8B7D51-FCF2-43C3-B7EB-13B9575AA15F}" destId="{B4338E21-6048-4F5A-A493-0159191EA979}" srcOrd="6" destOrd="0" presId="urn:microsoft.com/office/officeart/2005/8/layout/cycle3"/>
    <dgm:cxn modelId="{A1030411-3AFA-4D39-A5A4-FF3F3AAAECFA}" type="presParOf" srcId="{4C8B7D51-FCF2-43C3-B7EB-13B9575AA15F}" destId="{CE7F8EAE-7B03-458D-BEF9-53CEBC99F626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A92A6B-4E66-4F07-B626-ED2FB203A0A8}">
      <dsp:nvSpPr>
        <dsp:cNvPr id="0" name=""/>
        <dsp:cNvSpPr/>
      </dsp:nvSpPr>
      <dsp:spPr>
        <a:xfrm>
          <a:off x="1314491" y="-326868"/>
          <a:ext cx="7059117" cy="5119234"/>
        </a:xfrm>
        <a:prstGeom prst="circularArrow">
          <a:avLst>
            <a:gd name="adj1" fmla="val 5544"/>
            <a:gd name="adj2" fmla="val 330680"/>
            <a:gd name="adj3" fmla="val 13928510"/>
            <a:gd name="adj4" fmla="val 17293785"/>
            <a:gd name="adj5" fmla="val 575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81D0743-2CD0-47F3-83E6-85393620076C}">
      <dsp:nvSpPr>
        <dsp:cNvPr id="0" name=""/>
        <dsp:cNvSpPr/>
      </dsp:nvSpPr>
      <dsp:spPr>
        <a:xfrm>
          <a:off x="3725261" y="-148488"/>
          <a:ext cx="2237576" cy="811339"/>
        </a:xfrm>
        <a:prstGeom prst="roundRect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Development, Energy Use Patterns, and Right to Develop</a:t>
          </a:r>
        </a:p>
      </dsp:txBody>
      <dsp:txXfrm>
        <a:off x="3764867" y="-108882"/>
        <a:ext cx="2158364" cy="732127"/>
      </dsp:txXfrm>
    </dsp:sp>
    <dsp:sp modelId="{DD98BA2A-7AB7-479B-9D8E-E83A2D040BD3}">
      <dsp:nvSpPr>
        <dsp:cNvPr id="0" name=""/>
        <dsp:cNvSpPr/>
      </dsp:nvSpPr>
      <dsp:spPr>
        <a:xfrm>
          <a:off x="6206649" y="502425"/>
          <a:ext cx="2237576" cy="8113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Development as a driver of resilience &amp; improved lifestyles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6246255" y="542031"/>
        <a:ext cx="2158364" cy="732127"/>
      </dsp:txXfrm>
    </dsp:sp>
    <dsp:sp modelId="{E07AE761-9581-4ECE-8A2D-8A76353D850E}">
      <dsp:nvSpPr>
        <dsp:cNvPr id="0" name=""/>
        <dsp:cNvSpPr/>
      </dsp:nvSpPr>
      <dsp:spPr>
        <a:xfrm>
          <a:off x="6612393" y="1618758"/>
          <a:ext cx="2798682" cy="25552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Equity &amp; Justice: Pattern of Growth and Energy Usage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>
              <a:solidFill>
                <a:schemeClr val="tx1"/>
              </a:solidFill>
            </a:rPr>
            <a:t>No Equitable acceleration without CBDR&amp;RC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b="1" kern="1200" dirty="0">
              <a:solidFill>
                <a:schemeClr val="tx1"/>
              </a:solidFill>
            </a:rPr>
            <a:t>Leaving no one behind </a:t>
          </a:r>
          <a:r>
            <a:rPr lang="en-US" sz="1600" kern="1200" dirty="0">
              <a:solidFill>
                <a:schemeClr val="tx1"/>
              </a:solidFill>
            </a:rPr>
            <a:t>– e.g. coal regions: alternative livelihoods, re-skilling; MSMEs</a:t>
          </a:r>
        </a:p>
      </dsp:txBody>
      <dsp:txXfrm>
        <a:off x="6737131" y="1743496"/>
        <a:ext cx="2549206" cy="2305796"/>
      </dsp:txXfrm>
    </dsp:sp>
    <dsp:sp modelId="{47563DD5-D52F-49C3-B39B-2E2FFD306512}">
      <dsp:nvSpPr>
        <dsp:cNvPr id="0" name=""/>
        <dsp:cNvSpPr/>
      </dsp:nvSpPr>
      <dsp:spPr>
        <a:xfrm>
          <a:off x="3502512" y="3472290"/>
          <a:ext cx="2784954" cy="14136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Maintaining Macro-economic Stability </a:t>
          </a:r>
          <a:endParaRPr lang="en-US" sz="160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chemeClr val="tx1"/>
              </a:solidFill>
            </a:rPr>
            <a:t>Revenues from Coal and Railway Freight for states like Jharkhand</a:t>
          </a:r>
        </a:p>
      </dsp:txBody>
      <dsp:txXfrm>
        <a:off x="3571519" y="3541297"/>
        <a:ext cx="2646940" cy="1275606"/>
      </dsp:txXfrm>
    </dsp:sp>
    <dsp:sp modelId="{5857F1FE-8B8F-4B58-87FA-CBC412932762}">
      <dsp:nvSpPr>
        <dsp:cNvPr id="0" name=""/>
        <dsp:cNvSpPr/>
      </dsp:nvSpPr>
      <dsp:spPr>
        <a:xfrm>
          <a:off x="735889" y="3511575"/>
          <a:ext cx="2237576" cy="8113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Low cost of capital and upfront finance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775495" y="3551181"/>
        <a:ext cx="2158364" cy="732127"/>
      </dsp:txXfrm>
    </dsp:sp>
    <dsp:sp modelId="{B4338E21-6048-4F5A-A493-0159191EA979}">
      <dsp:nvSpPr>
        <dsp:cNvPr id="0" name=""/>
        <dsp:cNvSpPr/>
      </dsp:nvSpPr>
      <dsp:spPr>
        <a:xfrm>
          <a:off x="55512" y="1891413"/>
          <a:ext cx="3020729" cy="98367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Technological capability:</a:t>
          </a:r>
          <a:r>
            <a:rPr lang="en-US" sz="1600" kern="1200" dirty="0">
              <a:solidFill>
                <a:schemeClr val="tx1"/>
              </a:solidFill>
            </a:rPr>
            <a:t> Adaptation of technologies to suitable scales (e.g. Small Scale Steel)</a:t>
          </a:r>
        </a:p>
      </dsp:txBody>
      <dsp:txXfrm>
        <a:off x="103531" y="1939432"/>
        <a:ext cx="2924691" cy="887637"/>
      </dsp:txXfrm>
    </dsp:sp>
    <dsp:sp modelId="{CE7F8EAE-7B03-458D-BEF9-53CEBC99F626}">
      <dsp:nvSpPr>
        <dsp:cNvPr id="0" name=""/>
        <dsp:cNvSpPr/>
      </dsp:nvSpPr>
      <dsp:spPr>
        <a:xfrm>
          <a:off x="791159" y="653327"/>
          <a:ext cx="2237576" cy="81133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Enabling Redistributive Policies for Resilience</a:t>
          </a:r>
          <a:endParaRPr lang="en-US" sz="1600" kern="1200" dirty="0">
            <a:solidFill>
              <a:schemeClr val="tx1"/>
            </a:solidFill>
          </a:endParaRPr>
        </a:p>
      </dsp:txBody>
      <dsp:txXfrm>
        <a:off x="830765" y="692933"/>
        <a:ext cx="2158364" cy="732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Urgency of climate action compounding &amp; major efforts needed at a global level, but efforts have not been adding up; (the needle of action is moving very slowly)</a:t>
            </a:r>
          </a:p>
          <a:p>
            <a:r>
              <a:rPr lang="en-US" dirty="0"/>
              <a:t>In this presentation, I focus on 4 key aspects that are important in enabling transformational shifts in countries like India  </a:t>
            </a:r>
          </a:p>
          <a:p>
            <a:r>
              <a:rPr lang="en-US" dirty="0"/>
              <a:t>Further, we attempt to contextualize why these must be better incorporated in global models &amp; scenarios (where focus needs to be directed </a:t>
            </a:r>
          </a:p>
          <a:p>
            <a:r>
              <a:rPr lang="en-US" dirty="0"/>
              <a:t>if points of friction are to be resolved </a:t>
            </a:r>
          </a:p>
          <a:p>
            <a:r>
              <a:rPr lang="en-US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72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902" y="2756441"/>
            <a:ext cx="10596479" cy="1345118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Accelerating Inclusive &amp; Equitable Climate Action</a:t>
            </a:r>
            <a:br>
              <a:rPr lang="en-US" sz="3600" dirty="0"/>
            </a:br>
            <a:r>
              <a:rPr lang="en-US" sz="2800" dirty="0"/>
              <a:t>(Why Granular National Level Modelling Assessment is Key for Meaningful Global Modelling for Policy)</a:t>
            </a:r>
            <a:br>
              <a:rPr lang="en-US" sz="3600" dirty="0"/>
            </a:br>
            <a:br>
              <a:rPr lang="en-US" sz="3600" dirty="0"/>
            </a:br>
            <a:br>
              <a:rPr lang="en-US" sz="3200" dirty="0"/>
            </a:br>
            <a:r>
              <a:rPr lang="en-US" sz="3200" dirty="0" err="1"/>
              <a:t>Ritu</a:t>
            </a:r>
            <a:r>
              <a:rPr lang="en-US" sz="3200" dirty="0"/>
              <a:t> Mathur and Manish Shrivastava</a:t>
            </a:r>
            <a:br>
              <a:rPr lang="en-US" sz="3200" dirty="0"/>
            </a:br>
            <a:r>
              <a:rPr lang="en-US" sz="3200" dirty="0"/>
              <a:t>The Energy and Resources Institute, New Delhi</a:t>
            </a:r>
            <a:endParaRPr lang="en-US" sz="36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A05DD2D-34F1-D5FE-BBDC-7847765FB6F4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90CCDC0E-B9F3-162E-B5DB-51120550F1AE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333AF40A-EB1B-DE6C-A22A-02F63EA9E2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F234729-2D7C-1EAC-FC3B-1A79AC415E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5BAF1FD-8227-494A-4DF3-7AB4918AC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153" y="1"/>
            <a:ext cx="9783904" cy="961234"/>
          </a:xfrm>
        </p:spPr>
        <p:txBody>
          <a:bodyPr anchor="ctr">
            <a:normAutofit/>
          </a:bodyPr>
          <a:lstStyle/>
          <a:p>
            <a:r>
              <a:rPr lang="en-US" dirty="0"/>
              <a:t>Priority elements for accelerated climate action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8D451-5831-52D2-808D-8F9245B02A9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18D65601-5AE2-46FC-B138-694DDD2B510D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088C06F1-1507-FF40-5452-1AE7B7171456}"/>
              </a:ext>
            </a:extLst>
          </p:cNvPr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31083015"/>
              </p:ext>
            </p:extLst>
          </p:nvPr>
        </p:nvGraphicFramePr>
        <p:xfrm>
          <a:off x="1447110" y="931367"/>
          <a:ext cx="9577076" cy="4965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4E63FA15-56A2-947E-8B46-33BBF2F62823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EB65192-9B20-FB96-1E10-9F7370AB6B78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247DABE-E037-1577-5985-4FB9E673A91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ECEAD8A-3235-BA2B-80B9-B1803F9E3F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419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F1E0-DC57-BEE9-3140-0736FAEBC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32" y="174068"/>
            <a:ext cx="11026462" cy="1025145"/>
          </a:xfrm>
        </p:spPr>
        <p:txBody>
          <a:bodyPr>
            <a:normAutofit/>
          </a:bodyPr>
          <a:lstStyle/>
          <a:p>
            <a:r>
              <a:rPr lang="en-US" dirty="0"/>
              <a:t>Development Enables Decarbonization and Resilience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39E7C-76C4-45E0-566C-13124B6AB31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184223" y="1319135"/>
            <a:ext cx="10595641" cy="48268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Structure of Growth Matters</a:t>
            </a:r>
          </a:p>
          <a:p>
            <a:pPr lvl="1"/>
            <a:r>
              <a:rPr lang="en-US" dirty="0"/>
              <a:t>High Growth Scenarios Allow Speedier Decarbonization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India Aspires to improve India’s HDI (0.68): </a:t>
            </a:r>
            <a:r>
              <a:rPr lang="en-US" dirty="0" err="1">
                <a:sym typeface="Wingdings" panose="05000000000000000000" pitchFamily="2" charset="2"/>
              </a:rPr>
              <a:t>Viksit</a:t>
            </a:r>
            <a:r>
              <a:rPr lang="en-US" dirty="0">
                <a:sym typeface="Wingdings" panose="05000000000000000000" pitchFamily="2" charset="2"/>
              </a:rPr>
              <a:t> Bharat (2047)</a:t>
            </a:r>
          </a:p>
          <a:p>
            <a:pPr lvl="1"/>
            <a:endParaRPr lang="en-US" dirty="0">
              <a:sym typeface="Wingdings" panose="05000000000000000000" pitchFamily="2" charset="2"/>
            </a:endParaRPr>
          </a:p>
          <a:p>
            <a:pPr marL="457200" lvl="1" indent="0">
              <a:buNone/>
            </a:pPr>
            <a:r>
              <a:rPr lang="en-US" b="1" dirty="0">
                <a:sym typeface="Wingdings" panose="05000000000000000000" pitchFamily="2" charset="2"/>
              </a:rPr>
              <a:t>But,</a:t>
            </a:r>
            <a:endParaRPr lang="en-US" b="1" dirty="0"/>
          </a:p>
          <a:p>
            <a:pPr lvl="1"/>
            <a:r>
              <a:rPr lang="en-US" dirty="0"/>
              <a:t>Top 1% consume 14% of global energy, while the bottom 50% use only 13% [household energy footprints across expenditure groups &amp; countries]</a:t>
            </a:r>
          </a:p>
          <a:p>
            <a:pPr lvl="1"/>
            <a:r>
              <a:rPr lang="en-US" dirty="0"/>
              <a:t>Current affordability - largely tilted to 3-star ACs</a:t>
            </a:r>
          </a:p>
          <a:p>
            <a:pPr lvl="1"/>
            <a:r>
              <a:rPr lang="en-US" dirty="0"/>
              <a:t>Majority of marginal farmers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b="1" dirty="0"/>
              <a:t>Inclusive growth pattern is the key</a:t>
            </a:r>
          </a:p>
          <a:p>
            <a:pPr lvl="1"/>
            <a:r>
              <a:rPr lang="en-US" dirty="0"/>
              <a:t>Enhancing farmers’ incomes (enhance resilience to CC impacts) – ability to absorb and adapt improved technologies - </a:t>
            </a:r>
            <a:r>
              <a:rPr lang="en-US" dirty="0" err="1"/>
              <a:t>AgriPV</a:t>
            </a:r>
            <a:r>
              <a:rPr lang="en-US" dirty="0"/>
              <a:t>, DCN Solar pumps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3E0BC-9599-C1FE-8FD5-BA9D33C66C3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E17E85-7EB4-E07D-8C5E-02552FA1A76C}"/>
              </a:ext>
            </a:extLst>
          </p:cNvPr>
          <p:cNvGrpSpPr/>
          <p:nvPr/>
        </p:nvGrpSpPr>
        <p:grpSpPr>
          <a:xfrm>
            <a:off x="-21773" y="5976258"/>
            <a:ext cx="12192001" cy="1001486"/>
            <a:chOff x="-1" y="5992369"/>
            <a:chExt cx="12192001" cy="86563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F7DFA0E-53D9-A319-CD24-BA0E009FB2A6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84EF836-0E7B-C230-6D90-619DCC648F0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97AAEAE-0CC9-0293-84A2-EC3CDF5F6F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8347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266E1-3982-334A-3A3B-F9D0CD36F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1" y="207182"/>
            <a:ext cx="10700656" cy="8452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Just Transition: Urgency of near-term climate action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5CA40-5378-ADF0-E3DC-265E0B699E7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9" y="1075418"/>
            <a:ext cx="10467027" cy="487907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Vulnerable populations susceptible to climate change impacts </a:t>
            </a:r>
          </a:p>
          <a:p>
            <a:pPr lvl="1"/>
            <a:r>
              <a:rPr lang="en-US" dirty="0"/>
              <a:t>decreased agricultural productivity</a:t>
            </a:r>
          </a:p>
          <a:p>
            <a:pPr lvl="1"/>
            <a:r>
              <a:rPr lang="en-US" dirty="0"/>
              <a:t>dangerous heatwaves</a:t>
            </a:r>
          </a:p>
          <a:p>
            <a:pPr lvl="1"/>
            <a:r>
              <a:rPr lang="en-US" dirty="0"/>
              <a:t>increased flooding.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Revolutionary deployment of clean technologies for decarbonization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Protection against second-order effects</a:t>
            </a:r>
          </a:p>
          <a:p>
            <a:pPr lvl="1"/>
            <a:r>
              <a:rPr lang="en-US" sz="2100" dirty="0"/>
              <a:t>Very ambitious climate policies could also increase energy prices &amp; unemployment in fossil-fuel industries </a:t>
            </a:r>
          </a:p>
          <a:p>
            <a:pPr lvl="1"/>
            <a:endParaRPr lang="en-US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Enable developing countries’ to leapfrog alternative but high-growth trajectories </a:t>
            </a:r>
          </a:p>
          <a:p>
            <a:pPr lvl="1"/>
            <a:endParaRPr lang="en-US" sz="21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200" b="1" dirty="0"/>
              <a:t> Region-specific challenges must be addressed</a:t>
            </a: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9080D-E90C-24BC-5C52-A12FCD045C2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4B520D-CBCB-201E-46DC-CEA541FB4F15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FAE6E75-AC2F-C8C3-CD2F-82AFA214D2F5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2405C78-9AD6-0F33-1A46-E249B4EE03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E12E26E-DAE6-8883-E230-D8D0873DC3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737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F6D91-A556-7848-F7D5-E6027D70B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0662" y="259648"/>
            <a:ext cx="9150675" cy="74033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Just transition – Socio-economic challenges of fossil phase down (India)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8E1677-CF64-279B-A134-135807245E0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9" y="1319134"/>
            <a:ext cx="10398745" cy="4909052"/>
          </a:xfrm>
        </p:spPr>
        <p:txBody>
          <a:bodyPr>
            <a:normAutofit fontScale="77500" lnSpcReduction="20000"/>
          </a:bodyPr>
          <a:lstStyle/>
          <a:p>
            <a:r>
              <a:rPr lang="en-IN" b="1" dirty="0"/>
              <a:t>Livelihood matters</a:t>
            </a:r>
            <a:r>
              <a:rPr lang="en-IN" dirty="0"/>
              <a:t> </a:t>
            </a:r>
          </a:p>
          <a:p>
            <a:pPr lvl="1"/>
            <a:r>
              <a:rPr lang="en-IN" dirty="0"/>
              <a:t>More than 10 million jobs in India are linked to coal sector, directly or indirectly</a:t>
            </a:r>
          </a:p>
          <a:p>
            <a:pPr lvl="1"/>
            <a:r>
              <a:rPr lang="en-US" dirty="0"/>
              <a:t>Alternative livelihoods/re-skilling - capacity building</a:t>
            </a:r>
          </a:p>
          <a:p>
            <a:endParaRPr lang="en-IN" dirty="0"/>
          </a:p>
          <a:p>
            <a:r>
              <a:rPr lang="en-IN" b="1" dirty="0"/>
              <a:t>Public Revenues are Critical</a:t>
            </a:r>
          </a:p>
          <a:p>
            <a:pPr lvl="1"/>
            <a:r>
              <a:rPr lang="en-IN" dirty="0"/>
              <a:t>Non-Tax Revenues from Domestic coal production is lifeline for many sub-national governments</a:t>
            </a:r>
          </a:p>
          <a:p>
            <a:pPr lvl="1"/>
            <a:r>
              <a:rPr lang="en-US" dirty="0"/>
              <a:t>Health, education, infrastructure supported by mining activities; ecosystem strengthening </a:t>
            </a:r>
          </a:p>
          <a:p>
            <a:pPr lvl="1"/>
            <a:r>
              <a:rPr lang="en-IN" dirty="0"/>
              <a:t>By 2030, in the coal producing states, at least 50% of the districts in the coal producing states could start facing the impact of transition.</a:t>
            </a:r>
          </a:p>
          <a:p>
            <a:pPr lvl="1"/>
            <a:r>
              <a:rPr lang="en-US" dirty="0"/>
              <a:t>Railways – largest revenue earning from coal movement</a:t>
            </a:r>
          </a:p>
          <a:p>
            <a:pPr lvl="1"/>
            <a:endParaRPr lang="en-US" dirty="0"/>
          </a:p>
          <a:p>
            <a:r>
              <a:rPr lang="en-US" b="1" dirty="0"/>
              <a:t>Innovative policy environment needed</a:t>
            </a:r>
          </a:p>
          <a:p>
            <a:pPr lvl="1"/>
            <a:r>
              <a:rPr lang="en-US" dirty="0"/>
              <a:t>Managing revenue flow changes across existing &amp; new activities</a:t>
            </a:r>
          </a:p>
          <a:p>
            <a:pPr lvl="1"/>
            <a:r>
              <a:rPr lang="en-US" dirty="0"/>
              <a:t>Supporting re-distributive policies to ensure inclusiveness &amp; carry the most vulnerable sections of people &amp; small enterprises along</a:t>
            </a:r>
          </a:p>
          <a:p>
            <a:pPr marL="0" indent="0" algn="just">
              <a:buNone/>
            </a:pPr>
            <a:endParaRPr lang="en-IN" dirty="0"/>
          </a:p>
          <a:p>
            <a:pPr marL="0" indent="0" algn="just">
              <a:buNone/>
            </a:pPr>
            <a:endParaRPr lang="en-IN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17EFBE-ABF4-5ADD-0EC2-1FA328B2A9E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2A437CF-F53A-651B-5B1E-05658F64B2BE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FBD915F-86B3-20FE-250B-9DA4DD132E75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5CBF3F1-E33D-3F88-30D5-0FACFC6DC5D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8B832AE9-486A-94D5-8ECA-B7A7DDF68F3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292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E0573-8469-43FD-C524-CCD55784B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860253"/>
          </a:xfrm>
        </p:spPr>
        <p:txBody>
          <a:bodyPr/>
          <a:lstStyle/>
          <a:p>
            <a:r>
              <a:rPr lang="en-US" b="1" dirty="0"/>
              <a:t>Technological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067F1-15B3-77C2-4DE1-39F767CF727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8" y="1379910"/>
            <a:ext cx="10398745" cy="4531921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Industry: still hard to abate across subsectors</a:t>
            </a:r>
          </a:p>
          <a:p>
            <a:pPr lvl="1"/>
            <a:r>
              <a:rPr lang="en-US" dirty="0"/>
              <a:t>BATs in Secondary Steel cost more than South African JETP</a:t>
            </a:r>
          </a:p>
          <a:p>
            <a:endParaRPr lang="en-US" dirty="0"/>
          </a:p>
          <a:p>
            <a:r>
              <a:rPr lang="en-US" b="1" dirty="0"/>
              <a:t>RD&amp;D is important</a:t>
            </a:r>
          </a:p>
          <a:p>
            <a:pPr lvl="1"/>
            <a:r>
              <a:rPr lang="en-US" dirty="0"/>
              <a:t>Technologies may exist but would still need to be adapted to country specific contexts - smaller operational units require adjustments to processes – issues of IPR</a:t>
            </a:r>
          </a:p>
          <a:p>
            <a:endParaRPr lang="en-US" dirty="0"/>
          </a:p>
          <a:p>
            <a:r>
              <a:rPr lang="en-US" b="1" dirty="0"/>
              <a:t>MSMEs:</a:t>
            </a:r>
          </a:p>
          <a:p>
            <a:pPr lvl="1"/>
            <a:r>
              <a:rPr lang="en-US" dirty="0"/>
              <a:t>MSME Emissions ~ 40% of total industry sector emissions, but challenging to manage due to large fleet of units with multiple process technologies and fuel types being used</a:t>
            </a:r>
          </a:p>
          <a:p>
            <a:pPr lvl="1"/>
            <a:r>
              <a:rPr lang="en-US" dirty="0"/>
              <a:t>MSME sector contributes to ~8% of India’s GDP; &gt; 45% overall industrial output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340E5-9B0A-0508-9998-7548104FB01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C3DA096-C0BF-EBFC-2616-126BE53A3E53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4A46012-CCDD-D00A-D710-2009BF221873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9F74EFC3-89EB-45C0-E0DB-19A89B1FB51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9BCA27A-F28C-B024-E24A-8A3E3CE7F2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9156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482E-8A2F-E770-87EA-0B01D507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2"/>
            <a:ext cx="9150675" cy="83027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Finance at Scale: Mobilization Vs Demand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F9AB0-39D7-5B1D-5B84-CE147CB9091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50153" y="1493108"/>
            <a:ext cx="9827448" cy="4450493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/>
              <a:t>High Growth for Greater Public Finance</a:t>
            </a:r>
          </a:p>
          <a:p>
            <a:pPr lvl="1"/>
            <a:r>
              <a:rPr lang="en-US" sz="2800" dirty="0"/>
              <a:t>Strengthen Public Finance Equivalent Money</a:t>
            </a:r>
          </a:p>
          <a:p>
            <a:endParaRPr lang="en-US" sz="2800" dirty="0"/>
          </a:p>
          <a:p>
            <a:r>
              <a:rPr lang="en-US" sz="2800" b="1" dirty="0"/>
              <a:t>Cost of mobilizing private capital</a:t>
            </a:r>
          </a:p>
          <a:p>
            <a:pPr lvl="1"/>
            <a:r>
              <a:rPr lang="en-US" sz="2800" dirty="0"/>
              <a:t>Strengthen domestic capital markets</a:t>
            </a:r>
            <a:r>
              <a:rPr lang="en-US" sz="2800" b="1" dirty="0"/>
              <a:t> </a:t>
            </a:r>
          </a:p>
          <a:p>
            <a:endParaRPr lang="en-US" sz="2800" b="1" dirty="0"/>
          </a:p>
          <a:p>
            <a:r>
              <a:rPr lang="en-US" sz="2800" b="1" dirty="0"/>
              <a:t>Risk – Return Mismatch a Barrier for Private Finance</a:t>
            </a:r>
          </a:p>
          <a:p>
            <a:pPr lvl="1"/>
            <a:r>
              <a:rPr lang="en-US" sz="2800" dirty="0"/>
              <a:t>Risk Reduction Measures, e.g., Guarantees, Blended Finance Facilities</a:t>
            </a:r>
          </a:p>
          <a:p>
            <a:endParaRPr lang="en-US" sz="2800" dirty="0"/>
          </a:p>
          <a:p>
            <a:r>
              <a:rPr lang="en-US" sz="2800" b="1" dirty="0"/>
              <a:t>Transaction cost of accessing low-cost capital</a:t>
            </a:r>
          </a:p>
          <a:p>
            <a:pPr lvl="1"/>
            <a:r>
              <a:rPr lang="en-US" sz="2800" dirty="0"/>
              <a:t>Robust, Long-term, Low-cost technical assistance</a:t>
            </a: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9AA7B-27E9-096C-1CDC-9A237B057F3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FCE8D0-5591-BAE7-4581-961528810E8C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752B695-DE15-AA93-3B13-CFE64C4EB13F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6013655-10DF-FB05-3868-EB793825CF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5E83771-E4E0-B2F4-CDFE-25A0EA4EA3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42093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2333" y="690512"/>
            <a:ext cx="7150309" cy="2892138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231FEE4-5482-72E1-57AC-332EDEC07990}"/>
              </a:ext>
            </a:extLst>
          </p:cNvPr>
          <p:cNvGrpSpPr/>
          <p:nvPr/>
        </p:nvGrpSpPr>
        <p:grpSpPr>
          <a:xfrm>
            <a:off x="-1" y="5976258"/>
            <a:ext cx="12192001" cy="1001486"/>
            <a:chOff x="-1" y="5992369"/>
            <a:chExt cx="12192001" cy="865631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57D129C-3217-E355-3361-3DB5B6D5703F}"/>
                </a:ext>
              </a:extLst>
            </p:cNvPr>
            <p:cNvCxnSpPr>
              <a:cxnSpLocks/>
            </p:cNvCxnSpPr>
            <p:nvPr/>
          </p:nvCxnSpPr>
          <p:spPr>
            <a:xfrm>
              <a:off x="-1" y="5992369"/>
              <a:ext cx="1219200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02876F4-2D79-15FB-1541-8564902A2D2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26" t="5233" r="12519" b="75078"/>
            <a:stretch/>
          </p:blipFill>
          <p:spPr>
            <a:xfrm>
              <a:off x="179512" y="6129786"/>
              <a:ext cx="2129344" cy="57707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5715C611-7317-5DC8-CA5E-3C28A6DE01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0" t="34306" r="7622" b="34856"/>
            <a:stretch/>
          </p:blipFill>
          <p:spPr>
            <a:xfrm>
              <a:off x="2339752" y="6003392"/>
              <a:ext cx="9852248" cy="8546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{1B4AE70B-2AAF-43C2-801B-8D41CE00B7A9}TF3977e381-cba5-49b1-ba43-b5d865517af907ebbda9_win32-372d4d6ae720</Template>
  <TotalTime>1943</TotalTime>
  <Words>701</Words>
  <Application>Microsoft Office PowerPoint</Application>
  <PresentationFormat>Widescreen</PresentationFormat>
  <Paragraphs>87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Tisa Offc Serif Pro</vt:lpstr>
      <vt:lpstr>Univers Light</vt:lpstr>
      <vt:lpstr>Wingdings</vt:lpstr>
      <vt:lpstr>Custom</vt:lpstr>
      <vt:lpstr>Accelerating Inclusive &amp; Equitable Climate Action (Why Granular National Level Modelling Assessment is Key for Meaningful Global Modelling for Policy)   Ritu Mathur and Manish Shrivastava The Energy and Resources Institute, New Delhi</vt:lpstr>
      <vt:lpstr>Priority elements for accelerated climate action</vt:lpstr>
      <vt:lpstr>Development Enables Decarbonization and Resilience</vt:lpstr>
      <vt:lpstr>Just Transition: Urgency of near-term climate action </vt:lpstr>
      <vt:lpstr>Just transition – Socio-economic challenges of fossil phase down (India)</vt:lpstr>
      <vt:lpstr>Technological Capabilities</vt:lpstr>
      <vt:lpstr>Finance at Scale: Mobilization Vs Demand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Accelerating Inclusive &amp; Equitable Climate Action   Manish Shrivastava Associate Director, TERI</dc:title>
  <dc:creator>Ritu Mathur</dc:creator>
  <cp:lastModifiedBy>Manish Kumar Shrivastava</cp:lastModifiedBy>
  <cp:revision>16</cp:revision>
  <dcterms:created xsi:type="dcterms:W3CDTF">2025-11-11T09:03:31Z</dcterms:created>
  <dcterms:modified xsi:type="dcterms:W3CDTF">2025-11-18T07:05:05Z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